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4" r:id="rId8"/>
    <p:sldId id="266"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D5EB09-B67D-4B45-8214-33AB951E912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sz="6000" b="1" smtClean="0"/>
              <a:t>المحاضرة </a:t>
            </a:r>
            <a:r>
              <a:rPr lang="ar-SA" sz="6000" b="1" smtClean="0"/>
              <a:t>الخامسة</a:t>
            </a:r>
            <a:br>
              <a:rPr lang="ar-SA" sz="6000" b="1" smtClean="0"/>
            </a:br>
            <a:r>
              <a:rPr lang="ar-SA" sz="5400" b="1" smtClean="0"/>
              <a:t>نشأة التليفزيون وتطوره</a:t>
            </a:r>
            <a:r>
              <a:rPr lang="ar-SA" sz="6000" b="1" dirty="0" smtClean="0"/>
              <a:t/>
            </a:r>
            <a:br>
              <a:rPr lang="ar-SA" sz="6000" b="1" dirty="0" smtClean="0"/>
            </a:b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86050" y="142852"/>
            <a:ext cx="4714908" cy="1143008"/>
          </a:xfrm>
        </p:spPr>
        <p:txBody>
          <a:bodyPr>
            <a:normAutofit/>
          </a:bodyPr>
          <a:lstStyle/>
          <a:p>
            <a:r>
              <a:rPr lang="ar-SA" b="1" dirty="0" smtClean="0"/>
              <a:t>نشأة التليفزيون وتطوره</a:t>
            </a:r>
            <a:endParaRPr lang="en-US" b="1" dirty="0"/>
          </a:p>
        </p:txBody>
      </p:sp>
      <p:sp>
        <p:nvSpPr>
          <p:cNvPr id="3" name="عنوان فرعي 2"/>
          <p:cNvSpPr>
            <a:spLocks noGrp="1"/>
          </p:cNvSpPr>
          <p:nvPr>
            <p:ph type="subTitle" idx="1"/>
          </p:nvPr>
        </p:nvSpPr>
        <p:spPr>
          <a:xfrm>
            <a:off x="285720" y="1285860"/>
            <a:ext cx="8215370" cy="7429552"/>
          </a:xfrm>
        </p:spPr>
        <p:txBody>
          <a:bodyPr>
            <a:normAutofit/>
          </a:bodyPr>
          <a:lstStyle/>
          <a:p>
            <a:r>
              <a:rPr lang="ar-SA" b="1" dirty="0" smtClean="0">
                <a:solidFill>
                  <a:schemeClr val="tx1"/>
                </a:solidFill>
              </a:rPr>
              <a:t>تعريف النظام التلفزيوني :</a:t>
            </a:r>
            <a:endParaRPr lang="en-US" b="1" dirty="0" smtClean="0">
              <a:solidFill>
                <a:schemeClr val="tx1"/>
              </a:solidFill>
            </a:endParaRPr>
          </a:p>
          <a:p>
            <a:pPr algn="r"/>
            <a:r>
              <a:rPr lang="ar-SA" b="1" dirty="0" smtClean="0">
                <a:solidFill>
                  <a:schemeClr val="tx1"/>
                </a:solidFill>
              </a:rPr>
              <a:t>تتكون كلمة تليفزيون من مقطعين الأول: </a:t>
            </a:r>
            <a:r>
              <a:rPr lang="ar-SA" b="1" dirty="0" err="1" smtClean="0">
                <a:solidFill>
                  <a:schemeClr val="tx1"/>
                </a:solidFill>
              </a:rPr>
              <a:t>تيلي</a:t>
            </a:r>
            <a:r>
              <a:rPr lang="ar-SA" b="1" dirty="0" smtClean="0">
                <a:solidFill>
                  <a:schemeClr val="tx1"/>
                </a:solidFill>
              </a:rPr>
              <a:t> </a:t>
            </a:r>
            <a:r>
              <a:rPr lang="en-US" b="1" dirty="0" smtClean="0">
                <a:solidFill>
                  <a:schemeClr val="tx1"/>
                </a:solidFill>
              </a:rPr>
              <a:t> Tele</a:t>
            </a:r>
            <a:r>
              <a:rPr lang="ar-SA" b="1" dirty="0" smtClean="0">
                <a:solidFill>
                  <a:schemeClr val="tx1"/>
                </a:solidFill>
              </a:rPr>
              <a:t>ومعناها البعيد ، </a:t>
            </a:r>
          </a:p>
          <a:p>
            <a:pPr algn="r"/>
            <a:r>
              <a:rPr lang="ar-SA" b="1" dirty="0" smtClean="0">
                <a:solidFill>
                  <a:schemeClr val="tx1"/>
                </a:solidFill>
              </a:rPr>
              <a:t>والثاني : </a:t>
            </a:r>
            <a:r>
              <a:rPr lang="ar-SA" b="1" dirty="0" err="1" smtClean="0">
                <a:solidFill>
                  <a:schemeClr val="tx1"/>
                </a:solidFill>
              </a:rPr>
              <a:t>فزيون</a:t>
            </a:r>
            <a:r>
              <a:rPr lang="ar-SA" b="1" dirty="0" smtClean="0">
                <a:solidFill>
                  <a:schemeClr val="tx1"/>
                </a:solidFill>
              </a:rPr>
              <a:t> </a:t>
            </a:r>
            <a:r>
              <a:rPr lang="en-US" b="1" dirty="0" smtClean="0">
                <a:solidFill>
                  <a:schemeClr val="tx1"/>
                </a:solidFill>
              </a:rPr>
              <a:t>vision </a:t>
            </a:r>
            <a:r>
              <a:rPr lang="ar-SA" b="1" dirty="0" smtClean="0">
                <a:solidFill>
                  <a:schemeClr val="tx1"/>
                </a:solidFill>
              </a:rPr>
              <a:t> ومعناها الرؤية ويصبح معناهما الرؤية من بعيد ،</a:t>
            </a:r>
          </a:p>
          <a:p>
            <a:pPr algn="r"/>
            <a:r>
              <a:rPr lang="ar-SA" b="1" dirty="0" smtClean="0">
                <a:solidFill>
                  <a:schemeClr val="tx1"/>
                </a:solidFill>
              </a:rPr>
              <a:t> ويمكن تعريف النظام التلفزيوني بأنه طريق إرسال واستقبال الصورة المرئية المتحركة مع الصوت المصاحب لها عبر موجات كهرومغناطيسية . </a:t>
            </a: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r>
              <a:rPr lang="ar-SA" b="1" dirty="0" smtClean="0">
                <a:solidFill>
                  <a:schemeClr val="tx1"/>
                </a:solidFill>
              </a:rPr>
              <a:t>نشأة التلفزيون وتطوره :</a:t>
            </a:r>
            <a:endParaRPr lang="en-US" b="1" dirty="0" smtClean="0">
              <a:solidFill>
                <a:schemeClr val="tx1"/>
              </a:solidFill>
            </a:endParaRPr>
          </a:p>
          <a:p>
            <a:pPr algn="r"/>
            <a:r>
              <a:rPr lang="ar-SA" b="1" dirty="0" smtClean="0">
                <a:solidFill>
                  <a:schemeClr val="tx1"/>
                </a:solidFill>
              </a:rPr>
              <a:t>   بدأت التجارب الأولي للتلفزيون علي أيدي مجموعة كبيرة من العلماء </a:t>
            </a:r>
            <a:endParaRPr lang="en-US" b="1" dirty="0" smtClean="0">
              <a:solidFill>
                <a:schemeClr val="tx1"/>
              </a:solidFill>
            </a:endParaRPr>
          </a:p>
          <a:p>
            <a:pPr algn="r"/>
            <a:r>
              <a:rPr lang="ar-SA" b="1" dirty="0" smtClean="0">
                <a:solidFill>
                  <a:schemeClr val="tx1"/>
                </a:solidFill>
              </a:rPr>
              <a:t>في الولايات المتحدة الأمريكية في العشرينيات من القرن العشرين ، واستفاد هؤلاء العلماء من التجارب والدراسات التي قام بها رواد في المجالات المختلفة للكهرباء والتصوير الضوئي والمواصلات السلكية واللاسلكية المتعددة ، وإرسال إشارات الاتصال خلال الهواء بوساطة الموجات الكهرومغناطيسية، وهو ما عرف بالاتصال اللاسلكي </a:t>
            </a:r>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57158" y="428604"/>
            <a:ext cx="8358246" cy="5500726"/>
          </a:xfrm>
        </p:spPr>
        <p:txBody>
          <a:bodyPr>
            <a:normAutofit fontScale="85000" lnSpcReduction="10000"/>
          </a:bodyPr>
          <a:lstStyle/>
          <a:p>
            <a:r>
              <a:rPr lang="ar-SA" b="1" dirty="0" smtClean="0">
                <a:solidFill>
                  <a:schemeClr val="tx1"/>
                </a:solidFill>
              </a:rPr>
              <a:t>نشأة التلفزيون في الوطن العربي .</a:t>
            </a:r>
            <a:endParaRPr lang="en-US" b="1" dirty="0" smtClean="0">
              <a:solidFill>
                <a:schemeClr val="tx1"/>
              </a:solidFill>
            </a:endParaRPr>
          </a:p>
          <a:p>
            <a:pPr algn="r"/>
            <a:r>
              <a:rPr lang="ar-SA" b="1" dirty="0" smtClean="0">
                <a:solidFill>
                  <a:schemeClr val="tx1"/>
                </a:solidFill>
              </a:rPr>
              <a:t>كانت التجارب الأولي في مصر شهر مايو عام 1951 قبل الثورة المصرية ، </a:t>
            </a:r>
          </a:p>
          <a:p>
            <a:pPr algn="r"/>
            <a:r>
              <a:rPr lang="ar-SA" b="1" dirty="0" smtClean="0">
                <a:solidFill>
                  <a:schemeClr val="tx1"/>
                </a:solidFill>
              </a:rPr>
              <a:t>وقام بإجرائها شركة فرنسية لصناعة الراديو والتلفزيون في محطة إرسال تم أقامتها في سنترال باب اللوق وسط القاهرة ، </a:t>
            </a:r>
          </a:p>
          <a:p>
            <a:pPr algn="r"/>
            <a:r>
              <a:rPr lang="ar-SA" b="1" dirty="0" smtClean="0">
                <a:solidFill>
                  <a:schemeClr val="tx1"/>
                </a:solidFill>
              </a:rPr>
              <a:t>وظلت هذه التجارب حتى بدا الإرسال التلفزيوني المنتظم في أغسطس عام 1959 ، </a:t>
            </a:r>
          </a:p>
          <a:p>
            <a:pPr algn="r"/>
            <a:r>
              <a:rPr lang="ar-SA" b="1" dirty="0" smtClean="0">
                <a:solidFill>
                  <a:schemeClr val="tx1"/>
                </a:solidFill>
              </a:rPr>
              <a:t>وقامت شركة " أر. س . إيه </a:t>
            </a:r>
            <a:r>
              <a:rPr lang="en-US" b="1" dirty="0" smtClean="0">
                <a:solidFill>
                  <a:schemeClr val="tx1"/>
                </a:solidFill>
              </a:rPr>
              <a:t>R.C.A  </a:t>
            </a:r>
            <a:r>
              <a:rPr lang="ar-SA" b="1" dirty="0" smtClean="0">
                <a:solidFill>
                  <a:schemeClr val="tx1"/>
                </a:solidFill>
              </a:rPr>
              <a:t>" الأمريكية بإنشاء شبكة التلفزيون المصري ليبدأ الإرسال الرسمي في مصر وسوريا في آن واحد عام 1960</a:t>
            </a:r>
          </a:p>
          <a:p>
            <a:pPr algn="r"/>
            <a:r>
              <a:rPr lang="ar-SA" b="1" dirty="0" smtClean="0">
                <a:solidFill>
                  <a:schemeClr val="tx1"/>
                </a:solidFill>
              </a:rPr>
              <a:t> </a:t>
            </a:r>
          </a:p>
          <a:p>
            <a:pPr algn="r"/>
            <a:r>
              <a:rPr lang="ar-SA" b="1" dirty="0" smtClean="0">
                <a:solidFill>
                  <a:schemeClr val="tx1"/>
                </a:solidFill>
              </a:rPr>
              <a:t>وعرفت المملكة المغربية البث التلفزيوني للأهداف التجارية 1954 ، وشهدت أول محاولة في لبنان عام 1954 إلا أن البث الفعلي لم يبدأ إلا في عام 1956، وعرفت العراق في العام نفسه البث التلفزيوني </a:t>
            </a: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143932" cy="6000792"/>
          </a:xfrm>
        </p:spPr>
        <p:txBody>
          <a:bodyPr>
            <a:noAutofit/>
          </a:bodyPr>
          <a:lstStyle/>
          <a:p>
            <a:r>
              <a:rPr lang="ar-SA" b="1" dirty="0" smtClean="0">
                <a:solidFill>
                  <a:schemeClr val="tx1"/>
                </a:solidFill>
              </a:rPr>
              <a:t>نشأة التلفزيون المصري وتطوره</a:t>
            </a:r>
            <a:endParaRPr lang="en-US" b="1" dirty="0" smtClean="0">
              <a:solidFill>
                <a:schemeClr val="tx1"/>
              </a:solidFill>
            </a:endParaRPr>
          </a:p>
          <a:p>
            <a:pPr algn="r"/>
            <a:r>
              <a:rPr lang="ar-SA" b="1" dirty="0" smtClean="0">
                <a:solidFill>
                  <a:schemeClr val="tx1"/>
                </a:solidFill>
              </a:rPr>
              <a:t>كانت أول تجربة للإرسال التلفزيوني في مصر في شهر مايو 1951 أجرتها الشركة الفرنسية لصناعة الراديو والتلفزيون لتصوير المهرجانات التي أقيمت بمناسبة الزواج الثاني للملك فاروق ، ووضعت الشركة عددا من أجهزة الاستقبال في بعض الأماكن بالقاهرة للترويج لمشروعها والذي كانت تهدف منه إلي إقامة محطة تلفزيونية بالقاهرة </a:t>
            </a:r>
            <a:endParaRPr lang="en-US" b="1" dirty="0" smtClean="0">
              <a:solidFill>
                <a:schemeClr val="tx1"/>
              </a:solidFill>
            </a:endParaRPr>
          </a:p>
          <a:p>
            <a:pPr algn="r"/>
            <a:r>
              <a:rPr lang="ar-SA" b="1" dirty="0" smtClean="0">
                <a:solidFill>
                  <a:schemeClr val="tx1"/>
                </a:solidFill>
              </a:rPr>
              <a:t>أول بث تلفزيوني مصري في 21 يوليو 1960 ، وبمناسبة احتفالات عيد الثورة الثامن افتتح التلفزيون من مدينة القاهرة ولمدة خمس ساعات يوميا وافتتح الإرسال بتلاوة آيات من القرآن الكريم ثم حفل افتتاح مجلس الأمة وخطاب الرئيس جمال عبد الناصر ثم نشيد "وطني الأكبر" للموسيقار محمد عبد الوهاب ثم نشرة الأخبار ثم الختام بالقرآن الكريم</a:t>
            </a:r>
            <a:endParaRPr lang="en-US" b="1"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rmAutofit/>
          </a:bodyPr>
          <a:lstStyle/>
          <a:p>
            <a:r>
              <a:rPr lang="ar-SA" b="1" dirty="0" smtClean="0">
                <a:solidFill>
                  <a:schemeClr val="tx1"/>
                </a:solidFill>
              </a:rPr>
              <a:t>القنوات التلفزيونية المصرية</a:t>
            </a:r>
            <a:endParaRPr lang="en-US" b="1" dirty="0" smtClean="0">
              <a:solidFill>
                <a:schemeClr val="tx1"/>
              </a:solidFill>
            </a:endParaRPr>
          </a:p>
          <a:p>
            <a:pPr algn="r"/>
            <a:r>
              <a:rPr lang="ar-SA" b="1" dirty="0" smtClean="0">
                <a:solidFill>
                  <a:schemeClr val="tx1"/>
                </a:solidFill>
              </a:rPr>
              <a:t>القناة الأولي : وهي القناة الرئيسية للتلفزيون المصري </a:t>
            </a:r>
            <a:endParaRPr lang="en-US" b="1" dirty="0" smtClean="0">
              <a:solidFill>
                <a:schemeClr val="tx1"/>
              </a:solidFill>
            </a:endParaRPr>
          </a:p>
          <a:p>
            <a:pPr algn="r"/>
            <a:r>
              <a:rPr lang="ar-SA" b="1" dirty="0" smtClean="0">
                <a:solidFill>
                  <a:schemeClr val="tx1"/>
                </a:solidFill>
              </a:rPr>
              <a:t>القناة الثانية : تتميز القناة الثانية بتقديم الثقافة المتنوعة بين الآداب والعلوم والفنون</a:t>
            </a:r>
            <a:endParaRPr lang="en-US" b="1" dirty="0" smtClean="0">
              <a:solidFill>
                <a:schemeClr val="tx1"/>
              </a:solidFill>
            </a:endParaRPr>
          </a:p>
          <a:p>
            <a:pPr algn="r"/>
            <a:r>
              <a:rPr lang="ar-SA" b="1" dirty="0" smtClean="0">
                <a:solidFill>
                  <a:schemeClr val="tx1"/>
                </a:solidFill>
              </a:rPr>
              <a:t>القنوات الإقليمية في مصر:    </a:t>
            </a:r>
            <a:endParaRPr lang="en-US" b="1" dirty="0" smtClean="0">
              <a:solidFill>
                <a:schemeClr val="tx1"/>
              </a:solidFill>
            </a:endParaRPr>
          </a:p>
          <a:p>
            <a:pPr algn="r"/>
            <a:r>
              <a:rPr lang="ar-SA" b="1" dirty="0" smtClean="0">
                <a:solidFill>
                  <a:schemeClr val="tx1"/>
                </a:solidFill>
              </a:rPr>
              <a:t>مع بدایة الثمانینیات شهد التلفزیون المصري تطورات عدیدة على مستوى التوسع الجغرافي المجال التغطیة والبث</a:t>
            </a:r>
            <a:endParaRPr lang="en-US" b="1" dirty="0" smtClean="0">
              <a:solidFill>
                <a:schemeClr val="tx1"/>
              </a:solidFill>
            </a:endParaRPr>
          </a:p>
          <a:p>
            <a:pPr algn="r"/>
            <a:r>
              <a:rPr lang="ar-SA" b="1" u="sng" dirty="0" smtClean="0">
                <a:solidFill>
                  <a:schemeClr val="tx1"/>
                </a:solidFill>
              </a:rPr>
              <a:t>القناة الثالثة </a:t>
            </a:r>
            <a:r>
              <a:rPr lang="ar-SA" b="1" dirty="0" smtClean="0">
                <a:solidFill>
                  <a:schemeClr val="tx1"/>
                </a:solidFill>
              </a:rPr>
              <a:t>بدأت إرسالها مع أعياد أكتوبر 1985 ولمدة ساعتين يوميا </a:t>
            </a:r>
          </a:p>
          <a:p>
            <a:pPr algn="r"/>
            <a:r>
              <a:rPr lang="ar-SA" b="1" dirty="0" err="1" smtClean="0">
                <a:solidFill>
                  <a:schemeClr val="tx1"/>
                </a:solidFill>
              </a:rPr>
              <a:t>حتي</a:t>
            </a:r>
            <a:r>
              <a:rPr lang="ar-SA" b="1" dirty="0" smtClean="0">
                <a:solidFill>
                  <a:schemeClr val="tx1"/>
                </a:solidFill>
              </a:rPr>
              <a:t> القناة الثامنة</a:t>
            </a: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643998" cy="6429396"/>
          </a:xfrm>
        </p:spPr>
        <p:txBody>
          <a:bodyPr>
            <a:noAutofit/>
          </a:bodyPr>
          <a:lstStyle/>
          <a:p>
            <a:r>
              <a:rPr lang="ar-SA" b="1" dirty="0" smtClean="0">
                <a:solidFill>
                  <a:schemeClr val="tx1"/>
                </a:solidFill>
              </a:rPr>
              <a:t>خصائص التلفزيون كوسيلة إعلامية نوجزها فيما يلي:-</a:t>
            </a:r>
            <a:endParaRPr lang="en-US" b="1" dirty="0" smtClean="0">
              <a:solidFill>
                <a:schemeClr val="tx1"/>
              </a:solidFill>
            </a:endParaRPr>
          </a:p>
          <a:p>
            <a:pPr algn="r">
              <a:buFont typeface="Arial" pitchFamily="34" charset="0"/>
              <a:buChar char="•"/>
            </a:pPr>
            <a:r>
              <a:rPr lang="ar-SA" b="1" dirty="0" smtClean="0">
                <a:solidFill>
                  <a:schemeClr val="tx1"/>
                </a:solidFill>
              </a:rPr>
              <a:t>يجمع التلفزيون بين إمكانية وقدرات الراديو والسينما</a:t>
            </a:r>
            <a:endParaRPr lang="en-US" b="1" dirty="0" smtClean="0">
              <a:solidFill>
                <a:schemeClr val="tx1"/>
              </a:solidFill>
            </a:endParaRPr>
          </a:p>
          <a:p>
            <a:pPr algn="r">
              <a:buFont typeface="Arial" pitchFamily="34" charset="0"/>
              <a:buChar char="•"/>
            </a:pPr>
            <a:r>
              <a:rPr lang="ar-SA" b="1" dirty="0" smtClean="0">
                <a:solidFill>
                  <a:schemeClr val="tx1"/>
                </a:solidFill>
              </a:rPr>
              <a:t>تتطلب مشاهدة التلفزيون إلى التركيز واستشارة الحواس </a:t>
            </a:r>
            <a:endParaRPr lang="en-US" b="1" dirty="0" smtClean="0">
              <a:solidFill>
                <a:schemeClr val="tx1"/>
              </a:solidFill>
            </a:endParaRPr>
          </a:p>
          <a:p>
            <a:pPr algn="r">
              <a:buFont typeface="Arial" pitchFamily="34" charset="0"/>
              <a:buChar char="•"/>
            </a:pPr>
            <a:r>
              <a:rPr lang="ar-SA" b="1" dirty="0" smtClean="0">
                <a:solidFill>
                  <a:schemeClr val="tx1"/>
                </a:solidFill>
              </a:rPr>
              <a:t>يتميز التلفزيون بالتفوق في نقل الأحداث والمناسبات الهامة فور وقوعها </a:t>
            </a:r>
            <a:endParaRPr lang="en-US" b="1" dirty="0" smtClean="0">
              <a:solidFill>
                <a:schemeClr val="tx1"/>
              </a:solidFill>
            </a:endParaRPr>
          </a:p>
          <a:p>
            <a:pPr algn="r">
              <a:buFont typeface="Arial" pitchFamily="34" charset="0"/>
              <a:buChar char="•"/>
            </a:pPr>
            <a:r>
              <a:rPr lang="ar-SA" b="1" dirty="0" smtClean="0">
                <a:solidFill>
                  <a:schemeClr val="tx1"/>
                </a:solidFill>
              </a:rPr>
              <a:t>التلفزيون يعتبر أكثر قوة من الوسائل الأخرى لأنه يجذب اهتمام المشاهد وقتا أطول </a:t>
            </a:r>
            <a:endParaRPr lang="en-US" b="1" dirty="0" smtClean="0">
              <a:solidFill>
                <a:schemeClr val="tx1"/>
              </a:solidFill>
            </a:endParaRPr>
          </a:p>
          <a:p>
            <a:pPr algn="r">
              <a:buFont typeface="Arial" pitchFamily="34" charset="0"/>
              <a:buChar char="•"/>
            </a:pPr>
            <a:r>
              <a:rPr lang="ar-SA" b="1" dirty="0" smtClean="0">
                <a:solidFill>
                  <a:schemeClr val="tx1"/>
                </a:solidFill>
              </a:rPr>
              <a:t>يعتمد التلفزيون علي الحديث بينما يعتمد العمل الإذاعي علي النصوص المكتوبة </a:t>
            </a:r>
            <a:endParaRPr lang="en-US" b="1" dirty="0" smtClean="0">
              <a:solidFill>
                <a:schemeClr val="tx1"/>
              </a:solidFill>
            </a:endParaRPr>
          </a:p>
          <a:p>
            <a:pPr algn="r">
              <a:buFont typeface="Arial" pitchFamily="34" charset="0"/>
              <a:buChar char="•"/>
            </a:pPr>
            <a:r>
              <a:rPr lang="ar-SA" b="1" dirty="0" smtClean="0">
                <a:solidFill>
                  <a:schemeClr val="tx1"/>
                </a:solidFill>
              </a:rPr>
              <a:t>يمتلك التلفزيون الإمكانيات الفنية التي تتيح له اختصار الزمن بين حصول الحدث وعرضه للناس</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r>
              <a:rPr lang="ar-SA" b="1" dirty="0" smtClean="0">
                <a:solidFill>
                  <a:schemeClr val="tx1"/>
                </a:solidFill>
              </a:rPr>
              <a:t>سلبيات التلفزيون :	</a:t>
            </a:r>
            <a:endParaRPr lang="en-US" b="1" dirty="0" smtClean="0">
              <a:solidFill>
                <a:schemeClr val="tx1"/>
              </a:solidFill>
            </a:endParaRPr>
          </a:p>
          <a:p>
            <a:pPr algn="r">
              <a:buFont typeface="Arial" pitchFamily="34" charset="0"/>
              <a:buChar char="•"/>
            </a:pPr>
            <a:r>
              <a:rPr lang="ar-SA" b="1" dirty="0" smtClean="0">
                <a:solidFill>
                  <a:schemeClr val="tx1"/>
                </a:solidFill>
              </a:rPr>
              <a:t>قد يؤثر التلفاز سلباً على صحة الأفراد</a:t>
            </a:r>
            <a:endParaRPr lang="en-US" b="1" dirty="0" smtClean="0">
              <a:solidFill>
                <a:schemeClr val="tx1"/>
              </a:solidFill>
            </a:endParaRPr>
          </a:p>
          <a:p>
            <a:pPr algn="r">
              <a:buFont typeface="Arial" pitchFamily="34" charset="0"/>
              <a:buChar char="•"/>
            </a:pPr>
            <a:r>
              <a:rPr lang="ar-SA" b="1" dirty="0" smtClean="0">
                <a:solidFill>
                  <a:schemeClr val="tx1"/>
                </a:solidFill>
              </a:rPr>
              <a:t>يقوم التلفزيون في كثير من الأحيان بإعادة تقديم نفس المضمون أكثر من مرة</a:t>
            </a:r>
            <a:endParaRPr lang="en-US" b="1" dirty="0" smtClean="0">
              <a:solidFill>
                <a:schemeClr val="tx1"/>
              </a:solidFill>
            </a:endParaRPr>
          </a:p>
          <a:p>
            <a:pPr algn="r">
              <a:buFont typeface="Arial" pitchFamily="34" charset="0"/>
              <a:buChar char="•"/>
            </a:pPr>
            <a:r>
              <a:rPr lang="ar-SA" b="1" dirty="0" smtClean="0">
                <a:solidFill>
                  <a:schemeClr val="tx1"/>
                </a:solidFill>
              </a:rPr>
              <a:t>يؤدي التلفاز في بعض الأحيان إلى تشويه الواقع</a:t>
            </a:r>
            <a:endParaRPr lang="en-US" b="1" dirty="0" smtClean="0">
              <a:solidFill>
                <a:schemeClr val="tx1"/>
              </a:solidFill>
            </a:endParaRPr>
          </a:p>
          <a:p>
            <a:pPr algn="r">
              <a:buFont typeface="Arial" pitchFamily="34" charset="0"/>
              <a:buChar char="•"/>
            </a:pPr>
            <a:r>
              <a:rPr lang="ar-SA" b="1" dirty="0" smtClean="0">
                <a:solidFill>
                  <a:schemeClr val="tx1"/>
                </a:solidFill>
              </a:rPr>
              <a:t>يُمكن أن يأخذ التلفزيون دور الأسرة والأصدقاء ويجعل الفرد في عزلةٍ </a:t>
            </a:r>
            <a:endParaRPr lang="en-US" b="1" dirty="0" smtClean="0">
              <a:solidFill>
                <a:schemeClr val="tx1"/>
              </a:solidFill>
            </a:endParaRPr>
          </a:p>
          <a:p>
            <a:pPr algn="r">
              <a:buFont typeface="Arial" pitchFamily="34" charset="0"/>
              <a:buChar char="•"/>
            </a:pPr>
            <a:r>
              <a:rPr lang="ar-SA" b="1" dirty="0" smtClean="0">
                <a:solidFill>
                  <a:schemeClr val="tx1"/>
                </a:solidFill>
              </a:rPr>
              <a:t>يقوم التلفزيون بالاستحواذ علي المشاهد بصورة كبيرة من خلال الاستحواذ علي أوقات المشاهد بصورة مبالغ </a:t>
            </a:r>
            <a:endParaRPr lang="en-US" b="1" dirty="0" smtClean="0">
              <a:solidFill>
                <a:schemeClr val="tx1"/>
              </a:solidFill>
            </a:endParaRPr>
          </a:p>
          <a:p>
            <a:pPr algn="r">
              <a:buFont typeface="Arial" pitchFamily="34" charset="0"/>
              <a:buChar char="•"/>
            </a:pPr>
            <a:r>
              <a:rPr lang="ar-SA" b="1" dirty="0" smtClean="0">
                <a:solidFill>
                  <a:schemeClr val="tx1"/>
                </a:solidFill>
              </a:rPr>
              <a:t>قد يجعل التليفزيون المشاهد صامتا ومنعزلا عن المجتمع الأسري وواقعه ومجتمعه وأصدقائه</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465</Words>
  <Application>Microsoft Office PowerPoint</Application>
  <PresentationFormat>عرض على الشاشة (3:4)‏</PresentationFormat>
  <Paragraphs>40</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المحاضرة الخامسة نشأة التليفزيون وتطوره </vt:lpstr>
      <vt:lpstr>نشأة التليفزيون وتطوره</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الي الراديو والتلفزيون</dc:title>
  <dc:creator>essam</dc:creator>
  <cp:lastModifiedBy>essam</cp:lastModifiedBy>
  <cp:revision>57</cp:revision>
  <dcterms:created xsi:type="dcterms:W3CDTF">2020-10-10T08:07:05Z</dcterms:created>
  <dcterms:modified xsi:type="dcterms:W3CDTF">2020-10-10T17:03:17Z</dcterms:modified>
</cp:coreProperties>
</file>